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0" r:id="rId2"/>
    <p:sldId id="300" r:id="rId3"/>
    <p:sldId id="301" r:id="rId4"/>
    <p:sldId id="302" r:id="rId5"/>
    <p:sldId id="304" r:id="rId6"/>
    <p:sldId id="30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638"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974288"/>
            <a:ext cx="10363200" cy="1470025"/>
          </a:xfrm>
        </p:spPr>
        <p:txBody>
          <a:bodyPr/>
          <a:lstStyle/>
          <a:p>
            <a:r>
              <a:rPr lang="en-US" dirty="0"/>
              <a:t>Click to add title</a:t>
            </a:r>
          </a:p>
        </p:txBody>
      </p:sp>
      <p:sp>
        <p:nvSpPr>
          <p:cNvPr id="3" name="Subtitle 2"/>
          <p:cNvSpPr>
            <a:spLocks noGrp="1"/>
          </p:cNvSpPr>
          <p:nvPr>
            <p:ph type="subTitle" idx="1" hasCustomPrompt="1"/>
          </p:nvPr>
        </p:nvSpPr>
        <p:spPr>
          <a:xfrm>
            <a:off x="1828800" y="3009900"/>
            <a:ext cx="85344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pic>
        <p:nvPicPr>
          <p:cNvPr id="9" name="Picture 8" descr="PowerPoint templates for UNF-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425200"/>
            <a:ext cx="12192001" cy="1438275"/>
          </a:xfrm>
          <a:prstGeom prst="rect">
            <a:avLst/>
          </a:prstGeom>
        </p:spPr>
      </p:pic>
    </p:spTree>
    <p:extLst>
      <p:ext uri="{BB962C8B-B14F-4D97-AF65-F5344CB8AC3E}">
        <p14:creationId xmlns:p14="http://schemas.microsoft.com/office/powerpoint/2010/main" val="2299765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2F42214-2D5D-4ACF-991B-A6E3423C4B67}"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365452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F42214-2D5D-4ACF-991B-A6E3423C4B67}"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628101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F42214-2D5D-4ACF-991B-A6E3423C4B67}"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420383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974288"/>
            <a:ext cx="10363200" cy="1470025"/>
          </a:xfrm>
        </p:spPr>
        <p:txBody>
          <a:bodyPr/>
          <a:lstStyle/>
          <a:p>
            <a:r>
              <a:rPr lang="en-US" dirty="0"/>
              <a:t>Click to add title</a:t>
            </a:r>
          </a:p>
        </p:txBody>
      </p:sp>
      <p:sp>
        <p:nvSpPr>
          <p:cNvPr id="3" name="Subtitle 2"/>
          <p:cNvSpPr>
            <a:spLocks noGrp="1"/>
          </p:cNvSpPr>
          <p:nvPr>
            <p:ph type="subTitle" idx="1" hasCustomPrompt="1"/>
          </p:nvPr>
        </p:nvSpPr>
        <p:spPr>
          <a:xfrm>
            <a:off x="1828800" y="3009900"/>
            <a:ext cx="85344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pic>
        <p:nvPicPr>
          <p:cNvPr id="9" name="Picture 8" descr="PowerPoint templates for UNF-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425200"/>
            <a:ext cx="12192001" cy="1438275"/>
          </a:xfrm>
          <a:prstGeom prst="rect">
            <a:avLst/>
          </a:prstGeom>
        </p:spPr>
      </p:pic>
    </p:spTree>
    <p:extLst>
      <p:ext uri="{BB962C8B-B14F-4D97-AF65-F5344CB8AC3E}">
        <p14:creationId xmlns:p14="http://schemas.microsoft.com/office/powerpoint/2010/main" val="830417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F42214-2D5D-4ACF-991B-A6E3423C4B67}"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3284308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2F42214-2D5D-4ACF-991B-A6E3423C4B67}"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558496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F42214-2D5D-4ACF-991B-A6E3423C4B67}"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4276389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F42214-2D5D-4ACF-991B-A6E3423C4B67}" type="datetimeFigureOut">
              <a:rPr lang="en-US" smtClean="0"/>
              <a:t>2/16/2019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1057174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F42214-2D5D-4ACF-991B-A6E3423C4B67}" type="datetimeFigureOut">
              <a:rPr lang="en-US" smtClean="0"/>
              <a:t>2/16/2019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2413021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42214-2D5D-4ACF-991B-A6E3423C4B67}" type="datetimeFigureOut">
              <a:rPr lang="en-US" smtClean="0"/>
              <a:t>2/16/2019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3545893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2F42214-2D5D-4ACF-991B-A6E3423C4B67}"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9649EF-5C77-4934-AE7E-87E23905359F}" type="slidenum">
              <a:rPr lang="en-US" smtClean="0"/>
              <a:t>‹#›</a:t>
            </a:fld>
            <a:endParaRPr lang="en-US"/>
          </a:p>
        </p:txBody>
      </p:sp>
    </p:spTree>
    <p:extLst>
      <p:ext uri="{BB962C8B-B14F-4D97-AF65-F5344CB8AC3E}">
        <p14:creationId xmlns:p14="http://schemas.microsoft.com/office/powerpoint/2010/main" val="216101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PowerPoint templates for UNF-1.jp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 y="5425200"/>
            <a:ext cx="12192001" cy="1438275"/>
          </a:xfrm>
          <a:prstGeom prst="rect">
            <a:avLst/>
          </a:prstGeom>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F42214-2D5D-4ACF-991B-A6E3423C4B67}" type="datetimeFigureOut">
              <a:rPr lang="en-US" smtClean="0"/>
              <a:t>2/16/2019</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9649EF-5C77-4934-AE7E-87E23905359F}" type="slidenum">
              <a:rPr lang="en-US" smtClean="0"/>
              <a:t>‹#›</a:t>
            </a:fld>
            <a:endParaRPr lang="en-US"/>
          </a:p>
        </p:txBody>
      </p:sp>
    </p:spTree>
    <p:extLst>
      <p:ext uri="{BB962C8B-B14F-4D97-AF65-F5344CB8AC3E}">
        <p14:creationId xmlns:p14="http://schemas.microsoft.com/office/powerpoint/2010/main" val="42588581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F6D3A-FFAD-4B87-9209-60B24138E402}"/>
              </a:ext>
            </a:extLst>
          </p:cNvPr>
          <p:cNvSpPr>
            <a:spLocks noGrp="1"/>
          </p:cNvSpPr>
          <p:nvPr>
            <p:ph type="title"/>
          </p:nvPr>
        </p:nvSpPr>
        <p:spPr>
          <a:xfrm>
            <a:off x="1956047" y="2133600"/>
            <a:ext cx="8229600" cy="1143000"/>
          </a:xfrm>
        </p:spPr>
        <p:txBody>
          <a:bodyPr>
            <a:normAutofit/>
          </a:bodyPr>
          <a:lstStyle/>
          <a:p>
            <a:pPr algn="ctr"/>
            <a:r>
              <a:rPr lang="en-US" sz="4800" dirty="0">
                <a:latin typeface="+mn-lt"/>
              </a:rPr>
              <a:t>Survey Questions and Codebook</a:t>
            </a:r>
          </a:p>
        </p:txBody>
      </p:sp>
      <p:sp>
        <p:nvSpPr>
          <p:cNvPr id="5" name="Slide Number Placeholder 4">
            <a:extLst>
              <a:ext uri="{FF2B5EF4-FFF2-40B4-BE49-F238E27FC236}">
                <a16:creationId xmlns:a16="http://schemas.microsoft.com/office/drawing/2014/main" id="{26B47859-8D17-484D-AC3A-BE574DBDF198}"/>
              </a:ext>
            </a:extLst>
          </p:cNvPr>
          <p:cNvSpPr>
            <a:spLocks noGrp="1"/>
          </p:cNvSpPr>
          <p:nvPr>
            <p:ph type="sldNum" sz="quarter" idx="12"/>
          </p:nvPr>
        </p:nvSpPr>
        <p:spPr/>
        <p:txBody>
          <a:bodyPr/>
          <a:lstStyle/>
          <a:p>
            <a:fld id="{A3B9111F-877B-1B46-805A-DF6BB7876DFE}" type="slidenum">
              <a:rPr lang="en-US" smtClean="0"/>
              <a:t>1</a:t>
            </a:fld>
            <a:endParaRPr lang="en-US"/>
          </a:p>
        </p:txBody>
      </p:sp>
    </p:spTree>
    <p:extLst>
      <p:ext uri="{BB962C8B-B14F-4D97-AF65-F5344CB8AC3E}">
        <p14:creationId xmlns:p14="http://schemas.microsoft.com/office/powerpoint/2010/main" val="2435873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Avery Fitness Center Project</a:t>
            </a:r>
          </a:p>
        </p:txBody>
      </p:sp>
      <p:pic>
        <p:nvPicPr>
          <p:cNvPr id="4" name="Picture 2" descr="&quot;An illustration shows the types of data sources of the Avery Fitness Center project. The data sources pointing toward the central idea “AFC Member Number” in clockwise direction are as follows:&#10;Behavioral Data from Phone GPS (Location Software enabled) - Area entered, Date of entry/exit to area, Time of entry/exit to area, Data usage in area&#10;Behavioral Data from Wearable Tech (e.g., Fitbit) (Location Software enabled) – Area entered, Date of entry/exit to area, Time of entry/exit to area, Data usage in area, Steps taken/Stairs climbed, Miles walked/run, Calories burned&#10;Behavioral Data from Facility Entry (Phone ID Card or Key Fob) – Date of entry, Time of entry, Card Vs. scanned entry&#10;Behavioral Data from Accounting Records (Initial and Recurring) – Membership fees paid, Additional fees paid, Type of payment, (cash, credit card, other), Automatic payment enrollment, Payment frequency (per contract), Date payments received, Credits issued, Membership History/ Length of Membership&#10;Behavioral Data from Marketing Records (Initial and Recurring) – Joined via a promotion, Referred a friend or family member, Subscription to AFC newsletter;&#10;Communication Data from Application Form (Initial contact data) – Name, Address, Telephone Number, Alternative Telephone Number, Emergency Contact Information, Email Address, Date of Birth, Gender, Employer, Other Household Member Demo, Initial Type of Membership, Source of Learning about AFC, Date of Application, Staff name, Membership Number&#10;Communication Data from Survey Data Collection (Self-Report data) – Service usage by type (self-report), Importance of various motivations, Net promoter score (recommend), Original event that led to AFC, Education Level, Annual Household Income&quot;&#10;"/>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040975" y="1295401"/>
            <a:ext cx="6110050"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8139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Avery Fitness Center Survey</a:t>
            </a:r>
            <a:r>
              <a:rPr lang="en-US" altLang="en-US" sz="2000" dirty="0"/>
              <a:t> (1 of 2)</a:t>
            </a:r>
            <a:endParaRPr lang="en-US" dirty="0"/>
          </a:p>
        </p:txBody>
      </p:sp>
      <p:pic>
        <p:nvPicPr>
          <p:cNvPr id="5" name="Picture 2" descr="An exhibit shows a survey for Avery Fitness Center. &#10;Text at the beginning of the survey reads, Thank you for taking time to provide important feedback about Avery Fitness Center (AFC). Please answer the following questions. Your candid responses will help us provide better services in the future. No one at AFC will see your specific responses, so please be honest. This is followed by five questions. The first question reads, Which of the following AFC services have you utilized at least once in the last 30 days? (Please check all that apply). This question is followed by a checklist with unchecked boxes. The elements of the checklist are as follows: Weight Training, Classes, Exercise Circuit, Circulation Station, Therapy Pool. The second question reads, Within the past 30 days, approximately how many times have you visited AFC to exercise? This question is followed by a blank line, with text beside it that reads, Times in the last 30 days. The third question reads, During what part of the day have you normally visited AFC? (Please check only one). The words ‘normally’ and ‘one’ are underlined. This question is followed by a checklist with unchecked boxes. The elements of the checklist are as follows: morning, afternoon, evening. The fourth question reads, How did you learn about AFC? (Please check all that apply). This question is followed by a checklist with unchecked boxes. The elements of the checklist are as follows: Recommendation from Doctor, Recommendation from Friend or Acquaintance, Advertising (including Yellow Pages), Heard AFC director speak, Drove by location, Article in Paper, Other. The fifth question reads, How important to you personally is each of the following reasons for participating in AFC programs? (Circle a number on each scale). Below this question are four reasons, namely General Health and Fitness, Social Aspects, Physical Enjoyment, and Specific Medical Concerns, arranged vertically on the left. Beside each reason is a scale showing numbers from 1 to 5, arranged horizontally. The end of the scale with the number 1 represents ‘not at all important,’ while the end of the scale with the number 5 represents ‘very important.’"/>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934977" y="1295401"/>
            <a:ext cx="6322046"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870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Avery Fitness Center Survey</a:t>
            </a:r>
            <a:r>
              <a:rPr lang="en-US" altLang="en-US" sz="2000" dirty="0"/>
              <a:t> (2 of 2)</a:t>
            </a:r>
            <a:endParaRPr lang="en-US" dirty="0"/>
          </a:p>
        </p:txBody>
      </p:sp>
      <p:pic>
        <p:nvPicPr>
          <p:cNvPr id="6" name="Picture 2" descr="An exhibit shows the continuation of the survey for Avery Fitness Center.&#10;The exhibit shows questions from 6 to 11. The sixth question reads, How likely is it that you would recommend AFC to a friend or colleague? Below this is a scale showing numbers from 0 to 10, arranged horizontally. The end of the scale with the number 0 represents ‘not at all likely,’ the center of the scale with the number 5 represents ‘neutral,’ and the end of the scale with the number 10 represents ‘extremely likely.’ The seventh question reads, What was the original event that caused you to begin using services from AFC? Below this question is a blank line for the answer. The eighth question reads, Current Age. Beside this is a blank line for the answer. The ninth question reads, Gender. Beside this are two unchecked boxes, one labeled male and the other labeled female. The tenth question reads, Highest Level of Education Achieved. Below this is a checklist with unchecked boxes. The elements of the checklist are as follows: Less than High School, High School Degree, Some College, Associates Degree, Four-year College Degree, Advanced Degree. The eleventh question reads, What is your approximate annual household income from all sources, before taxes? (Please check the appropriate category &amp; employment status). Below this are two checklists, each with unchecked boxes. The elements of the first checklist are as follows: $0-15,000, $15,001-30,000, $30,001-45,000, $45,001-60,000, $60,000 -75,000, $75,001-90,000, $90,001-105,000, $105,001-120,000, more than $120,000. The elements of the second checklist are as follows: employed, retired. Text at the end of the survey reads, Thank you!"/>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129841" y="1317021"/>
            <a:ext cx="793231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86613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Developing a Codebook</a:t>
            </a:r>
            <a:r>
              <a:rPr lang="en-US" sz="2000" dirty="0">
                <a:solidFill>
                  <a:srgbClr val="FFFFFF"/>
                </a:solidFill>
              </a:rPr>
              <a:t> (2 of 3)</a:t>
            </a:r>
            <a:endParaRPr lang="en-US" dirty="0"/>
          </a:p>
        </p:txBody>
      </p:sp>
      <p:pic>
        <p:nvPicPr>
          <p:cNvPr id="4" name="Picture 2" descr="An exhibit shows the variable names, descriptions, and response options for developing a codebook.&#10;The row-wise data are as follows: ID, Questionnaire identification number; WEIGHT, Utilized weight training in previous 30 days?, 0 equals no 1 equals yes; CLASSES, Utilized classes in previous 30 days?, 0 equals no 1 equals yes; CIRCUIT, Utilized exercise circuit in previous 30 days?, 0 equals no 1 equals yes; STATION, Utilized circulation station in previous 30 days?, 0 equals no 1 equals yes; POOL, Utilized therapy pool in previous 30 days?, 0 equals no 1 equals yes; VISITS, Number of visits to AFC in previous 30 days?, (record number); DAYPART, Normal time to visit AFC?, 1 equals morning, 2 equals afternoon, 3 equals evening; DOCTOR, How learned about AFC? Doctor Rec., 0 equals no 1 equals yes; WOM, How learned about AFC? Friend Rec., 0 equals no 1 equals yes; ADVERT, How learned about AFC? Advertising, 0 equals no 1 equals yes; SPEAKER, How learned about AFC? Heard director speak, 0 equals no 1 equals yes; LOCATION, How learned about AFC? Drove by location, 0 equals no 1 equals yes; ARTICLE, How learned about AFC? Article in newspaper, 0 equals no 1 equals yes; OTHER, How learned about AFC? Other, 0 equals no 1 equals yes; FITNESS, Importance for participation: General Health and Fitness, (1 – 5, “not at all important – very important”); SOCIAL, Social Aspects, SAME; ENJOY, Physical Enjoyment, SAME; MEDICAL, Specific Medical Concerns, SAME."/>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995900" y="866114"/>
            <a:ext cx="6200201"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a:extLst>
              <a:ext uri="{FF2B5EF4-FFF2-40B4-BE49-F238E27FC236}">
                <a16:creationId xmlns:a16="http://schemas.microsoft.com/office/drawing/2014/main" id="{3D4BBE29-3FCE-45B7-907D-63B091E3E279}"/>
              </a:ext>
            </a:extLst>
          </p:cNvPr>
          <p:cNvSpPr txBox="1"/>
          <p:nvPr/>
        </p:nvSpPr>
        <p:spPr>
          <a:xfrm>
            <a:off x="609600" y="211756"/>
            <a:ext cx="2598822" cy="584775"/>
          </a:xfrm>
          <a:prstGeom prst="rect">
            <a:avLst/>
          </a:prstGeom>
          <a:noFill/>
        </p:spPr>
        <p:txBody>
          <a:bodyPr wrap="square" rtlCol="0">
            <a:spAutoFit/>
          </a:bodyPr>
          <a:lstStyle/>
          <a:p>
            <a:r>
              <a:rPr lang="en-US" sz="3200" dirty="0"/>
              <a:t>Codebook</a:t>
            </a:r>
            <a:r>
              <a:rPr lang="en-US" dirty="0"/>
              <a:t> </a:t>
            </a:r>
          </a:p>
        </p:txBody>
      </p:sp>
    </p:spTree>
    <p:extLst>
      <p:ext uri="{BB962C8B-B14F-4D97-AF65-F5344CB8AC3E}">
        <p14:creationId xmlns:p14="http://schemas.microsoft.com/office/powerpoint/2010/main" val="2326278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Developing a Codebook</a:t>
            </a:r>
            <a:r>
              <a:rPr lang="en-US" sz="2000" dirty="0">
                <a:solidFill>
                  <a:srgbClr val="FFFFFF"/>
                </a:solidFill>
              </a:rPr>
              <a:t> (3 of 3)</a:t>
            </a:r>
            <a:endParaRPr lang="en-US" dirty="0"/>
          </a:p>
        </p:txBody>
      </p:sp>
      <p:pic>
        <p:nvPicPr>
          <p:cNvPr id="5" name="Picture 2" descr="An exhibit shows the continuation of the variable names, descriptions, and response options for developing a codebook.&#10;The row-wise data are as follows: RECOM, How likely to recommend?, (0-10, “not at all likely—extremely likely”); EVENT, What original event caused you to begin AFC? (open ended), 1 equals general health or exercise, 2 equals pool or facilities, 3 equals rehab or specific medical needs, 4 equals social considerations, 5 equals transfer from another center, 6 equals other; AGE, Current Age, (record number); GENDER, Gender, 1 equals male, 2 equals female; EDUCAT, Highest level of education achieved?, 1 equals less than high school, 2 equals high school degree, 3 equals some college, 4 equals associates degree, 5 equals four-year college degree, 6 equals advanced degree; INCOME, Annual household income before taxes, 1 equals $0 — 15,000, 2 equals $15,001 — 30,000, 3 equals $30,001 — 45,000, 4 equals $45,001 — 60,000, 5 equals $60,001 — 75,000, 6 equals $75,001 — 90,000, 7 equals $90,001 — 105,000, 8 equals $105,001 — 120,000, 9 equals more than $120,000; STATUS, Work Status, 1 equals employed, 2 equals retired; REVENUE, Previous year Revenue from Respondent, ($$$ from secondary records). Text at the end of the exhibit reads, MISSING equals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71701" y="804371"/>
            <a:ext cx="7848599" cy="4664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a:extLst>
              <a:ext uri="{FF2B5EF4-FFF2-40B4-BE49-F238E27FC236}">
                <a16:creationId xmlns:a16="http://schemas.microsoft.com/office/drawing/2014/main" id="{1F626354-BBBE-484E-A293-D69A731667D2}"/>
              </a:ext>
            </a:extLst>
          </p:cNvPr>
          <p:cNvSpPr txBox="1"/>
          <p:nvPr/>
        </p:nvSpPr>
        <p:spPr>
          <a:xfrm>
            <a:off x="609600" y="211756"/>
            <a:ext cx="2598822" cy="861774"/>
          </a:xfrm>
          <a:prstGeom prst="rect">
            <a:avLst/>
          </a:prstGeom>
          <a:noFill/>
        </p:spPr>
        <p:txBody>
          <a:bodyPr wrap="square" rtlCol="0">
            <a:spAutoFit/>
          </a:bodyPr>
          <a:lstStyle/>
          <a:p>
            <a:r>
              <a:rPr lang="en-US" sz="3200" dirty="0"/>
              <a:t>Continued. </a:t>
            </a:r>
          </a:p>
          <a:p>
            <a:r>
              <a:rPr lang="en-US" dirty="0"/>
              <a:t> </a:t>
            </a:r>
          </a:p>
        </p:txBody>
      </p:sp>
    </p:spTree>
    <p:extLst>
      <p:ext uri="{BB962C8B-B14F-4D97-AF65-F5344CB8AC3E}">
        <p14:creationId xmlns:p14="http://schemas.microsoft.com/office/powerpoint/2010/main" val="2345481278"/>
      </p:ext>
    </p:extLst>
  </p:cSld>
  <p:clrMapOvr>
    <a:masterClrMapping/>
  </p:clrMapOvr>
</p:sld>
</file>

<file path=ppt/theme/theme1.xml><?xml version="1.0" encoding="utf-8"?>
<a:theme xmlns:a="http://schemas.openxmlformats.org/drawingml/2006/main" name="unfpresentation_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NF_Presentation_01" id="{74F659AE-3033-4EEC-88AA-2AE081A4D054}" vid="{8B1AA7E1-7ED6-4D20-88A0-CD7D80D3C016}"/>
    </a:ext>
  </a:extLst>
</a:theme>
</file>

<file path=docProps/app.xml><?xml version="1.0" encoding="utf-8"?>
<Properties xmlns="http://schemas.openxmlformats.org/officeDocument/2006/extended-properties" xmlns:vt="http://schemas.openxmlformats.org/officeDocument/2006/docPropsVTypes">
  <Template>UNF_Presentation_01</Template>
  <TotalTime>27</TotalTime>
  <Words>47</Words>
  <Application>Microsoft Office PowerPoint</Application>
  <PresentationFormat>Widescreen</PresentationFormat>
  <Paragraphs>10</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unfpresentation_1</vt:lpstr>
      <vt:lpstr>Survey Questions and Codebook</vt:lpstr>
      <vt:lpstr>Avery Fitness Center Project</vt:lpstr>
      <vt:lpstr>Avery Fitness Center Survey (1 of 2)</vt:lpstr>
      <vt:lpstr>Avery Fitness Center Survey (2 of 2)</vt:lpstr>
      <vt:lpstr>Developing a Codebook (2 of 3)</vt:lpstr>
      <vt:lpstr>Developing a Codebook (3 of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2 Due on Oct 3rd</dc:title>
  <dc:creator>Sardashti, Hanieh</dc:creator>
  <cp:lastModifiedBy>Sardashti, Hanieh</cp:lastModifiedBy>
  <cp:revision>6</cp:revision>
  <dcterms:created xsi:type="dcterms:W3CDTF">2018-09-20T15:25:22Z</dcterms:created>
  <dcterms:modified xsi:type="dcterms:W3CDTF">2019-02-17T02:03:52Z</dcterms:modified>
</cp:coreProperties>
</file>